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7"/>
  </p:notesMasterIdLst>
  <p:sldIdLst>
    <p:sldId id="256" r:id="rId3"/>
    <p:sldId id="257" r:id="rId4"/>
    <p:sldId id="259" r:id="rId5"/>
    <p:sldId id="262" r:id="rId6"/>
    <p:sldId id="267" r:id="rId7"/>
    <p:sldId id="268" r:id="rId8"/>
    <p:sldId id="269" r:id="rId9"/>
    <p:sldId id="271" r:id="rId10"/>
    <p:sldId id="295" r:id="rId11"/>
    <p:sldId id="272" r:id="rId12"/>
    <p:sldId id="285" r:id="rId13"/>
    <p:sldId id="296" r:id="rId14"/>
    <p:sldId id="290" r:id="rId15"/>
    <p:sldId id="26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/>
    <p:restoredTop sz="75489" autoAdjust="0"/>
  </p:normalViewPr>
  <p:slideViewPr>
    <p:cSldViewPr snapToGrid="0" snapToObjects="1">
      <p:cViewPr varScale="1">
        <p:scale>
          <a:sx n="55" d="100"/>
          <a:sy n="55" d="100"/>
        </p:scale>
        <p:origin x="14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707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www.hondenbescherming.nl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439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28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www.hondenbescherming.nl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955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50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Afbeelding www.hondenbescherming.nl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6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67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16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405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80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942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16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26-9-2018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176670"/>
          </a:xfrm>
        </p:spPr>
        <p:txBody>
          <a:bodyPr/>
          <a:lstStyle/>
          <a:p>
            <a:r>
              <a:rPr lang="nl-NL" sz="3600" dirty="0" smtClean="0">
                <a:solidFill>
                  <a:schemeClr val="tx1"/>
                </a:solidFill>
              </a:rPr>
              <a:t>Module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Ethologie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380034"/>
            <a:ext cx="9144000" cy="1655762"/>
          </a:xfrm>
        </p:spPr>
        <p:txBody>
          <a:bodyPr/>
          <a:lstStyle/>
          <a:p>
            <a:r>
              <a:rPr lang="nl-NL" dirty="0" smtClean="0"/>
              <a:t>Hoofdstuk 3.</a:t>
            </a:r>
          </a:p>
          <a:p>
            <a:r>
              <a:rPr lang="nl-NL" sz="3600" b="1" dirty="0" smtClean="0"/>
              <a:t>Communicatie van de hond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3.4 De stem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Communicatie van de hond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Honden blaffen, huilen, piepen, janken en grommen. Het zijn allemaal uitingsvormen van een bepaalde emotie.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Een hond die gromt kan de toon van het grommen veranderen. 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Een lage, diepe grom geeft aan dat de hond zelfverzekerd is.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Een hoge toon duidt op angst.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schrikken of pijn kan de hond schreeuwen. 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Deze schreeuw kan bij andere honden een agressieve reactie oproepen.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16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389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3.7 Angst en agressie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Communicatie van de hond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88596"/>
            <a:ext cx="10515600" cy="506775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Bij een agressieve spanning, kan </a:t>
            </a:r>
          </a:p>
          <a:p>
            <a:pPr marL="0" indent="0">
              <a:buNone/>
              <a:tabLst>
                <a:tab pos="261938" algn="l"/>
              </a:tabLst>
            </a:pPr>
            <a:r>
              <a:rPr lang="nl-NL" dirty="0"/>
              <a:t>	</a:t>
            </a:r>
            <a:r>
              <a:rPr lang="nl-NL" dirty="0" smtClean="0"/>
              <a:t>de hond met een lage houding </a:t>
            </a:r>
          </a:p>
          <a:p>
            <a:pPr marL="0" indent="0">
              <a:buNone/>
              <a:tabLst>
                <a:tab pos="261938" algn="l"/>
              </a:tabLst>
            </a:pPr>
            <a:r>
              <a:rPr lang="nl-NL" dirty="0"/>
              <a:t>	</a:t>
            </a:r>
            <a:r>
              <a:rPr lang="nl-NL" dirty="0" smtClean="0"/>
              <a:t>angstgedrag laten zien. </a:t>
            </a:r>
          </a:p>
          <a:p>
            <a:r>
              <a:rPr lang="nl-NL" dirty="0" smtClean="0"/>
              <a:t>Komt (vaker) voor bij niet </a:t>
            </a:r>
          </a:p>
          <a:p>
            <a:pPr marL="0" indent="0">
              <a:buNone/>
              <a:tabLst>
                <a:tab pos="261938" algn="l"/>
              </a:tabLst>
            </a:pPr>
            <a:r>
              <a:rPr lang="nl-NL" dirty="0"/>
              <a:t>	</a:t>
            </a:r>
            <a:r>
              <a:rPr lang="nl-NL" dirty="0" smtClean="0"/>
              <a:t>gesocialiseerde honden.</a:t>
            </a:r>
          </a:p>
          <a:p>
            <a:r>
              <a:rPr lang="nl-NL" dirty="0" smtClean="0"/>
              <a:t>Zelfverzekerde agressie komt niet </a:t>
            </a:r>
          </a:p>
          <a:p>
            <a:pPr marL="0" indent="0">
              <a:buNone/>
              <a:tabLst>
                <a:tab pos="261938" algn="l"/>
              </a:tabLst>
            </a:pPr>
            <a:r>
              <a:rPr lang="nl-NL" dirty="0"/>
              <a:t>	</a:t>
            </a:r>
            <a:r>
              <a:rPr lang="nl-NL" dirty="0" smtClean="0"/>
              <a:t>vaak voor, meestal onzeker </a:t>
            </a:r>
          </a:p>
          <a:p>
            <a:pPr marL="0" indent="0">
              <a:buNone/>
              <a:tabLst>
                <a:tab pos="261938" algn="l"/>
              </a:tabLst>
            </a:pPr>
            <a:r>
              <a:rPr lang="nl-NL" dirty="0"/>
              <a:t>	</a:t>
            </a:r>
            <a:r>
              <a:rPr lang="nl-NL" dirty="0" smtClean="0"/>
              <a:t>agressie of angstagressie.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angstagressie laat de hond </a:t>
            </a:r>
          </a:p>
          <a:p>
            <a:pPr marL="261937" lvl="1" indent="0">
              <a:buNone/>
              <a:tabLst>
                <a:tab pos="711200" algn="l"/>
              </a:tabLst>
            </a:pPr>
            <a:r>
              <a:rPr lang="nl-NL" dirty="0"/>
              <a:t>	</a:t>
            </a:r>
            <a:r>
              <a:rPr lang="nl-NL" dirty="0" smtClean="0"/>
              <a:t>gedragselementen van zowel angst </a:t>
            </a:r>
          </a:p>
          <a:p>
            <a:pPr marL="261937" lvl="1" indent="0">
              <a:buNone/>
              <a:tabLst>
                <a:tab pos="711200" algn="l"/>
              </a:tabLst>
            </a:pPr>
            <a:r>
              <a:rPr lang="nl-NL" dirty="0"/>
              <a:t>	</a:t>
            </a:r>
            <a:r>
              <a:rPr lang="nl-NL" dirty="0" smtClean="0"/>
              <a:t>als agressie zien.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Ambivalente houding</a:t>
            </a:r>
          </a:p>
          <a:p>
            <a:pPr lvl="1"/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82" y="596219"/>
            <a:ext cx="5512578" cy="54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5046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B0F0"/>
                </a:solidFill>
                <a:latin typeface="DIN Condensed"/>
              </a:rPr>
              <a:t>3.7 Angst en agressie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376369"/>
            <a:ext cx="5157787" cy="626602"/>
          </a:xfrm>
        </p:spPr>
        <p:txBody>
          <a:bodyPr/>
          <a:lstStyle/>
          <a:p>
            <a:r>
              <a:rPr lang="nl-NL" dirty="0" smtClean="0">
                <a:latin typeface="Avenir Book"/>
              </a:rPr>
              <a:t>Kenmerken van angst</a:t>
            </a:r>
            <a:endParaRPr lang="nl-NL" dirty="0">
              <a:latin typeface="Avenir Book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200281"/>
            <a:ext cx="5157787" cy="3684588"/>
          </a:xfrm>
        </p:spPr>
        <p:txBody>
          <a:bodyPr>
            <a:noAutofit/>
          </a:bodyPr>
          <a:lstStyle/>
          <a:p>
            <a:pPr marL="449263" lvl="1" indent="-361950"/>
            <a:r>
              <a:rPr lang="nl-NL" dirty="0">
                <a:latin typeface="Avenir Book"/>
              </a:rPr>
              <a:t>Kop laag houden</a:t>
            </a:r>
          </a:p>
          <a:p>
            <a:pPr marL="449263" lvl="1" indent="-361950"/>
            <a:r>
              <a:rPr lang="nl-NL" dirty="0">
                <a:latin typeface="Avenir Book"/>
              </a:rPr>
              <a:t>Grote ogen, met zichtbaar oogwit</a:t>
            </a:r>
          </a:p>
          <a:p>
            <a:pPr marL="449263" lvl="1" indent="-361950"/>
            <a:r>
              <a:rPr lang="nl-NL" dirty="0">
                <a:latin typeface="Avenir Book"/>
              </a:rPr>
              <a:t>Aangespannen lippen</a:t>
            </a:r>
          </a:p>
          <a:p>
            <a:pPr marL="449263" lvl="1" indent="-361950"/>
            <a:r>
              <a:rPr lang="nl-NL" dirty="0">
                <a:latin typeface="Avenir Book"/>
              </a:rPr>
              <a:t>In elkaar krimpen</a:t>
            </a:r>
          </a:p>
          <a:p>
            <a:pPr marL="449263" lvl="1" indent="-361950"/>
            <a:r>
              <a:rPr lang="nl-NL" dirty="0">
                <a:latin typeface="Avenir Book"/>
              </a:rPr>
              <a:t>Bolle rug</a:t>
            </a:r>
          </a:p>
          <a:p>
            <a:pPr marL="449263" lvl="1" indent="-361950"/>
            <a:r>
              <a:rPr lang="nl-NL" dirty="0">
                <a:latin typeface="Avenir Book"/>
              </a:rPr>
              <a:t>Zeer lage staart, tussen de poten</a:t>
            </a:r>
          </a:p>
          <a:p>
            <a:pPr marL="449263" lvl="1" indent="-361950"/>
            <a:r>
              <a:rPr lang="nl-NL" dirty="0">
                <a:latin typeface="Avenir Book"/>
              </a:rPr>
              <a:t>Lichaam afwenden van dreiging</a:t>
            </a:r>
          </a:p>
          <a:p>
            <a:pPr marL="449263" lvl="1" indent="-361950"/>
            <a:r>
              <a:rPr lang="nl-NL" dirty="0">
                <a:latin typeface="Avenir Book"/>
              </a:rPr>
              <a:t>Kwispel alleen met staartpuntje</a:t>
            </a:r>
          </a:p>
          <a:p>
            <a:endParaRPr lang="nl-NL" sz="2400" dirty="0">
              <a:latin typeface="Avenir Book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376369"/>
            <a:ext cx="5183188" cy="626602"/>
          </a:xfrm>
        </p:spPr>
        <p:txBody>
          <a:bodyPr/>
          <a:lstStyle/>
          <a:p>
            <a:r>
              <a:rPr lang="nl-NL" dirty="0" smtClean="0">
                <a:latin typeface="Avenir Book"/>
              </a:rPr>
              <a:t>Kenmerken van agressie</a:t>
            </a:r>
            <a:endParaRPr lang="nl-NL" dirty="0">
              <a:latin typeface="Avenir Book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00281"/>
            <a:ext cx="5183188" cy="3684588"/>
          </a:xfrm>
        </p:spPr>
        <p:txBody>
          <a:bodyPr>
            <a:normAutofit/>
          </a:bodyPr>
          <a:lstStyle/>
          <a:p>
            <a:r>
              <a:rPr lang="nl-NL" sz="2400" dirty="0" smtClean="0">
                <a:latin typeface="Avenir Book"/>
              </a:rPr>
              <a:t>Grommen</a:t>
            </a:r>
          </a:p>
          <a:p>
            <a:r>
              <a:rPr lang="nl-NL" sz="2400" dirty="0" smtClean="0">
                <a:latin typeface="Avenir Book"/>
              </a:rPr>
              <a:t>Fixeren met harde blik in ogen</a:t>
            </a:r>
          </a:p>
          <a:p>
            <a:r>
              <a:rPr lang="nl-NL" sz="2400" dirty="0" smtClean="0">
                <a:latin typeface="Avenir Book"/>
              </a:rPr>
              <a:t>De neus rimpelen</a:t>
            </a:r>
          </a:p>
          <a:p>
            <a:r>
              <a:rPr lang="nl-NL" sz="2400" dirty="0" smtClean="0">
                <a:latin typeface="Avenir Book"/>
              </a:rPr>
              <a:t>Tanden ontbloten</a:t>
            </a:r>
            <a:endParaRPr lang="nl-NL" sz="2400" dirty="0">
              <a:latin typeface="Avenir Book"/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 smtClean="0">
                <a:solidFill>
                  <a:srgbClr val="00B0F0"/>
                </a:solidFill>
              </a:rPr>
              <a:t>Ethologie</a:t>
            </a:r>
            <a:endParaRPr lang="nl-NL" sz="1400" dirty="0">
              <a:solidFill>
                <a:srgbClr val="00B0F0"/>
              </a:solidFill>
            </a:endParaRPr>
          </a:p>
        </p:txBody>
      </p:sp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 smtClean="0">
                <a:solidFill>
                  <a:srgbClr val="00B0F0"/>
                </a:solidFill>
              </a:rPr>
              <a:t>Communicatie van de hond</a:t>
            </a:r>
            <a:endParaRPr lang="nl-NL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3.5 Stress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Communicatie van de hond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Stress ontstaat in een situatie die voor een dier onvoorspelbaar en oncontroleerbaar is.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Veel voorkomende stresssignalen: </a:t>
            </a:r>
          </a:p>
          <a:p>
            <a:r>
              <a:rPr lang="nl-NL" dirty="0" smtClean="0"/>
              <a:t>Gapen, tongelen, bek aflikken, krabben, uitschudden, voorpoot heffen, trillen, hijgen, niezen, penis schachten, zweten, acuut haar loslaten en/of verschijnen van witte schilfers. </a:t>
            </a:r>
          </a:p>
          <a:p>
            <a:r>
              <a:rPr lang="nl-NL" dirty="0" smtClean="0"/>
              <a:t>Gaat om context waarin het gedrag plaatsvindt.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21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Opdracht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een collage met een klasgenoot.</a:t>
            </a:r>
          </a:p>
          <a:p>
            <a:r>
              <a:rPr lang="nl-NL" dirty="0" smtClean="0"/>
              <a:t>Laat in de collage de diverse communicatie van de hond terugkomen.</a:t>
            </a:r>
          </a:p>
          <a:p>
            <a:r>
              <a:rPr lang="nl-NL" dirty="0" smtClean="0"/>
              <a:t>Gebruik hierin verschillende rassen.</a:t>
            </a:r>
            <a:endParaRPr lang="nl-NL" dirty="0"/>
          </a:p>
          <a:p>
            <a:r>
              <a:rPr lang="nl-NL" dirty="0" smtClean="0"/>
              <a:t>Laat de rol van oren, ogen, staart, vacht duidelijk terugkomen in </a:t>
            </a:r>
            <a:r>
              <a:rPr lang="nl-NL" smtClean="0"/>
              <a:t>de poster.</a:t>
            </a: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Communicatie van de hond</a:t>
            </a:r>
          </a:p>
        </p:txBody>
      </p:sp>
    </p:spTree>
    <p:extLst>
      <p:ext uri="{BB962C8B-B14F-4D97-AF65-F5344CB8AC3E}">
        <p14:creationId xmlns:p14="http://schemas.microsoft.com/office/powerpoint/2010/main" val="39758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Communicatie van de hond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Lichaamstaal</a:t>
            </a:r>
          </a:p>
          <a:p>
            <a:r>
              <a:rPr lang="nl-NL" dirty="0" smtClean="0"/>
              <a:t>De hond van top tot teen</a:t>
            </a:r>
          </a:p>
          <a:p>
            <a:r>
              <a:rPr lang="nl-NL" dirty="0" smtClean="0"/>
              <a:t>De stem</a:t>
            </a:r>
          </a:p>
          <a:p>
            <a:r>
              <a:rPr lang="nl-NL" dirty="0" smtClean="0"/>
              <a:t>Spelgedrag</a:t>
            </a:r>
          </a:p>
          <a:p>
            <a:r>
              <a:rPr lang="nl-NL" dirty="0" smtClean="0"/>
              <a:t>Samenleven in een groep</a:t>
            </a:r>
          </a:p>
          <a:p>
            <a:r>
              <a:rPr lang="nl-NL" dirty="0" smtClean="0"/>
              <a:t>Angst en agressie</a:t>
            </a:r>
          </a:p>
          <a:p>
            <a:r>
              <a:rPr lang="nl-NL" dirty="0" smtClean="0"/>
              <a:t>Stress 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nl-NL" dirty="0"/>
              <a:t>Communicatie van de hond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646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3.1 Oriëntatie </a:t>
            </a:r>
            <a:endParaRPr lang="nl-NL" sz="40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3150"/>
            <a:ext cx="3849914" cy="4822904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Communicatie van de hond</a:t>
            </a:r>
          </a:p>
        </p:txBody>
      </p:sp>
    </p:spTree>
    <p:extLst>
      <p:ext uri="{BB962C8B-B14F-4D97-AF65-F5344CB8AC3E}">
        <p14:creationId xmlns:p14="http://schemas.microsoft.com/office/powerpoint/2010/main" val="2933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3.2 Lichaamstaal 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Communicatie van de hond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 is een enorme variatie in lichaamstaal bij honden. Het uiterlijk verschilt enorm.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Staande oren, hangoren, oren die niet meer zo goed kunnen bewegen en oren die je nauwelijks ziet door de overvloedige vacht.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Hetzelfde geldt voor staart en ogen.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0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59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3.3 De hond van top tot teen 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Communicatie van de hond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93372"/>
            <a:ext cx="10515600" cy="4783591"/>
          </a:xfrm>
        </p:spPr>
        <p:txBody>
          <a:bodyPr/>
          <a:lstStyle/>
          <a:p>
            <a:r>
              <a:rPr lang="nl-NL" dirty="0" smtClean="0"/>
              <a:t>De stand van de oren kan verschillen van helemaal naar voren of opzij gedraaid, tot ver naar achteren en plat in de nek.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Oren naar voren betekent interesse en/of zelfverzekerdheid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Oren naar achteren betekent onzekerheid of onderdanigheid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Oren naar opzij duidt op spelmotivatie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4" b="29831"/>
          <a:stretch/>
        </p:blipFill>
        <p:spPr>
          <a:xfrm>
            <a:off x="943429" y="3670432"/>
            <a:ext cx="5486402" cy="23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3.3 De hond van top tot teen 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Communicatie van de hond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Ogen spelen een grote rol in de communicatie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schrikken, zijn de ogen wijd open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angst, zie je het wit van de ogen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terughoudendheid, kijkt de hond vanaf zijn ooghoeken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uitdaging tot spel, ook vanaf ooghoeken. Ontspannen houding van de rest van het lichaam maakt zijn bedoeling duidelijk.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fixeren (strak aankijken), eerste stap naar agressie. De hond kan dan uitvallen. 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Gedragsketen is fixeren, jagen, prooi vangen, doden, opeten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6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3.3 De hond van top tot teen 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Communicatie van de hond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/>
          <a:lstStyle/>
          <a:p>
            <a:r>
              <a:rPr lang="nl-NL" dirty="0" smtClean="0"/>
              <a:t>De stand van de staart kan variëren van heel hoog tot heel laag en kan zelfs plat tegen de buik worden gedrukt.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Hoge staart past bij zelfverzekerde houding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Lage staart past bij een onzekere houding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Plat tegen de buik, tussen de poten, dan is de hond zeer angstig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Ras heeft ook invloed op de staartdracht.</a:t>
            </a:r>
          </a:p>
          <a:p>
            <a:pPr lvl="1" indent="-423863"/>
            <a:r>
              <a:rPr lang="nl-NL" dirty="0" smtClean="0"/>
              <a:t>Het verschil tussen een neutrale en hoge krulstaart is moeilijk zichtbaar. Wel goed te zien aan de vorm van de anus. In plaats van rond, is deze dan ovaal. </a:t>
            </a:r>
          </a:p>
          <a:p>
            <a:pPr lvl="1" indent="-423863"/>
            <a:r>
              <a:rPr lang="nl-NL" dirty="0" smtClean="0"/>
              <a:t>Windhonden hebben in een neutrale stand de staart al erg laag waardoor dit op onderdanigheid of onzekerheid lijkt.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853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3.3 De hond van top tot teen 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Communicatie van de hond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94971"/>
            <a:ext cx="10515600" cy="4681992"/>
          </a:xfrm>
        </p:spPr>
        <p:txBody>
          <a:bodyPr/>
          <a:lstStyle/>
          <a:p>
            <a:r>
              <a:rPr lang="nl-NL" dirty="0" smtClean="0"/>
              <a:t>Kwispelen geeft aan dat de hond opgewonden is.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Dit is niet hetzelfde als dat de hond blij is.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De hoogte van de staart en de breedte van de kwispel laten de onderliggende emotie zien.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Halfhoge staart, breed kwispelend bij begroeting laat zien dat de hond zelfverzekerd is en vriendelijke bedoelingen heeft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Kwispelt de hond met een lage staart en met kleine zwiepjes dan is de hond onzeker. </a:t>
            </a:r>
          </a:p>
        </p:txBody>
      </p:sp>
    </p:spTree>
    <p:extLst>
      <p:ext uri="{BB962C8B-B14F-4D97-AF65-F5344CB8AC3E}">
        <p14:creationId xmlns:p14="http://schemas.microsoft.com/office/powerpoint/2010/main" val="37064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3.3 De hond van top tot teen 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Ethologie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Communicatie van de hond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Zelfs de vacht van de hond is onderdeel van de communicatie.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opwinding staan de haren overeind. Dit noem je borstelen.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Kunnen haren in de nek, schouders of zelfs de hele rug.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Breedte van deze ‘borstel’ verschilt per hond.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ruwharige honden is dit niet te zien.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53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4</TotalTime>
  <Words>810</Words>
  <Application>Microsoft Office PowerPoint</Application>
  <PresentationFormat>Breedbeeld</PresentationFormat>
  <Paragraphs>140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Module Ethologie</vt:lpstr>
      <vt:lpstr>Communicatie van de hond</vt:lpstr>
      <vt:lpstr>3.1 Oriëntatie </vt:lpstr>
      <vt:lpstr>3.2 Lichaamstaal </vt:lpstr>
      <vt:lpstr>3.3 De hond van top tot teen </vt:lpstr>
      <vt:lpstr>3.3 De hond van top tot teen </vt:lpstr>
      <vt:lpstr>3.3 De hond van top tot teen </vt:lpstr>
      <vt:lpstr>3.3 De hond van top tot teen </vt:lpstr>
      <vt:lpstr>3.3 De hond van top tot teen </vt:lpstr>
      <vt:lpstr>3.4 De stem</vt:lpstr>
      <vt:lpstr>3.7 Angst en agressie</vt:lpstr>
      <vt:lpstr>3.7 Angst en agressie</vt:lpstr>
      <vt:lpstr>3.5 Stress</vt:lpstr>
      <vt:lpstr>Opdracht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Nikki Pots</cp:lastModifiedBy>
  <cp:revision>42</cp:revision>
  <dcterms:created xsi:type="dcterms:W3CDTF">2018-01-29T13:04:35Z</dcterms:created>
  <dcterms:modified xsi:type="dcterms:W3CDTF">2018-09-26T08:49:37Z</dcterms:modified>
</cp:coreProperties>
</file>